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21" d="100"/>
          <a:sy n="121" d="100"/>
        </p:scale>
        <p:origin x="18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7EC08-FE98-4EB2-84D7-E66F881FC591}" type="datetimeFigureOut">
              <a:rPr lang="en-GB" smtClean="0"/>
              <a:t>13/12/2022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7021-8E54-42B2-BF40-31290922E902}" type="slidenum">
              <a:rPr lang="en-GB" smtClean="0"/>
              <a:t>‹#›</a:t>
            </a:fld>
            <a:endParaRPr lang="en-GB"/>
          </a:p>
        </p:txBody>
      </p:sp>
    </p:spTree>
    <p:extLst>
      <p:ext uri="{BB962C8B-B14F-4D97-AF65-F5344CB8AC3E}">
        <p14:creationId xmlns:p14="http://schemas.microsoft.com/office/powerpoint/2010/main" val="349547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003F8F-7FAE-4CD2-8A1C-A5E143F17B94}" type="slidenum">
              <a:rPr lang="en-GB" smtClean="0"/>
              <a:t>3</a:t>
            </a:fld>
            <a:endParaRPr lang="en-GB"/>
          </a:p>
        </p:txBody>
      </p:sp>
    </p:spTree>
    <p:extLst>
      <p:ext uri="{BB962C8B-B14F-4D97-AF65-F5344CB8AC3E}">
        <p14:creationId xmlns:p14="http://schemas.microsoft.com/office/powerpoint/2010/main" val="361189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6F4FCE-826C-4ACF-9EF1-A2C105D9F1E3}" type="datetimeFigureOut">
              <a:rPr lang="en-GB" smtClean="0"/>
              <a:t>13/12/2022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57898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6F4FCE-826C-4ACF-9EF1-A2C105D9F1E3}" type="datetimeFigureOut">
              <a:rPr lang="en-GB" smtClean="0"/>
              <a:t>13/12/2022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143517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6F4FCE-826C-4ACF-9EF1-A2C105D9F1E3}" type="datetimeFigureOut">
              <a:rPr lang="en-GB" smtClean="0"/>
              <a:t>13/12/2022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142979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6F4FCE-826C-4ACF-9EF1-A2C105D9F1E3}" type="datetimeFigureOut">
              <a:rPr lang="en-GB" smtClean="0"/>
              <a:t>13/12/2022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92145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6F4FCE-826C-4ACF-9EF1-A2C105D9F1E3}" type="datetimeFigureOut">
              <a:rPr lang="en-GB" smtClean="0"/>
              <a:t>13/12/2022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72179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6F4FCE-826C-4ACF-9EF1-A2C105D9F1E3}" type="datetimeFigureOut">
              <a:rPr lang="en-GB" smtClean="0"/>
              <a:t>13/12/2022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272795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F6F4FCE-826C-4ACF-9EF1-A2C105D9F1E3}" type="datetimeFigureOut">
              <a:rPr lang="en-GB" smtClean="0"/>
              <a:t>13/12/2022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197204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6F4FCE-826C-4ACF-9EF1-A2C105D9F1E3}" type="datetimeFigureOut">
              <a:rPr lang="en-GB" smtClean="0"/>
              <a:t>13/12/2022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398231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4FCE-826C-4ACF-9EF1-A2C105D9F1E3}" type="datetimeFigureOut">
              <a:rPr lang="en-GB" smtClean="0"/>
              <a:t>13/12/2022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331960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6F4FCE-826C-4ACF-9EF1-A2C105D9F1E3}" type="datetimeFigureOut">
              <a:rPr lang="en-GB" smtClean="0"/>
              <a:t>13/12/2022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269816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6F4FCE-826C-4ACF-9EF1-A2C105D9F1E3}" type="datetimeFigureOut">
              <a:rPr lang="en-GB" smtClean="0"/>
              <a:t>13/12/2022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8E984B-C956-4AF8-8A24-D51F51756419}" type="slidenum">
              <a:rPr lang="en-GB" smtClean="0"/>
              <a:t>‹#›</a:t>
            </a:fld>
            <a:endParaRPr lang="en-GB"/>
          </a:p>
        </p:txBody>
      </p:sp>
    </p:spTree>
    <p:extLst>
      <p:ext uri="{BB962C8B-B14F-4D97-AF65-F5344CB8AC3E}">
        <p14:creationId xmlns:p14="http://schemas.microsoft.com/office/powerpoint/2010/main" val="23586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4FCE-826C-4ACF-9EF1-A2C105D9F1E3}" type="datetimeFigureOut">
              <a:rPr lang="en-GB" smtClean="0"/>
              <a:t>13/12/2022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E984B-C956-4AF8-8A24-D51F51756419}" type="slidenum">
              <a:rPr lang="en-GB" smtClean="0"/>
              <a:t>‹#›</a:t>
            </a:fld>
            <a:endParaRPr lang="en-GB"/>
          </a:p>
        </p:txBody>
      </p:sp>
    </p:spTree>
    <p:extLst>
      <p:ext uri="{BB962C8B-B14F-4D97-AF65-F5344CB8AC3E}">
        <p14:creationId xmlns:p14="http://schemas.microsoft.com/office/powerpoint/2010/main" val="289431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3F2E-FBBE-4635-83BA-3F462B79C2B6}"/>
              </a:ext>
            </a:extLst>
          </p:cNvPr>
          <p:cNvSpPr>
            <a:spLocks noGrp="1"/>
          </p:cNvSpPr>
          <p:nvPr>
            <p:ph type="title"/>
          </p:nvPr>
        </p:nvSpPr>
        <p:spPr>
          <a:xfrm>
            <a:off x="2999656" y="624111"/>
            <a:ext cx="7272808" cy="500634"/>
          </a:xfrm>
        </p:spPr>
        <p:txBody>
          <a:bodyPr>
            <a:noAutofit/>
          </a:bodyPr>
          <a:lstStyle/>
          <a:p>
            <a:r>
              <a:rPr lang="en-GB" sz="4800" b="1" dirty="0" smtClean="0">
                <a:solidFill>
                  <a:schemeClr val="tx1"/>
                </a:solidFill>
                <a:latin typeface="+mn-lt"/>
                <a:cs typeface="Arial" panose="020B0604020202020204" pitchFamily="34" charset="0"/>
              </a:rPr>
              <a:t>Communication - patients </a:t>
            </a:r>
            <a:endParaRPr lang="en-GB" sz="4800" b="1" dirty="0">
              <a:solidFill>
                <a:schemeClr val="tx1"/>
              </a:solidFill>
              <a:latin typeface="+mn-lt"/>
            </a:endParaRPr>
          </a:p>
        </p:txBody>
      </p:sp>
      <p:sp>
        <p:nvSpPr>
          <p:cNvPr id="4" name="Rectangle 2">
            <a:extLst>
              <a:ext uri="{FF2B5EF4-FFF2-40B4-BE49-F238E27FC236}">
                <a16:creationId xmlns:a16="http://schemas.microsoft.com/office/drawing/2014/main" id="{BD98F97E-E30C-4986-B23B-FB7B01F1E040}"/>
              </a:ext>
            </a:extLst>
          </p:cNvPr>
          <p:cNvSpPr>
            <a:spLocks noChangeArrowheads="1"/>
          </p:cNvSpPr>
          <p:nvPr/>
        </p:nvSpPr>
        <p:spPr bwMode="auto">
          <a:xfrm flipV="1">
            <a:off x="3287689" y="-1731993"/>
            <a:ext cx="72275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5" name="Object 4">
            <a:extLst>
              <a:ext uri="{FF2B5EF4-FFF2-40B4-BE49-F238E27FC236}">
                <a16:creationId xmlns:a16="http://schemas.microsoft.com/office/drawing/2014/main" id="{D7C4A4E8-6F67-4712-AAE7-C159DF4D1DDD}"/>
              </a:ext>
            </a:extLst>
          </p:cNvPr>
          <p:cNvGraphicFramePr>
            <a:graphicFrameLocks noChangeAspect="1"/>
          </p:cNvGraphicFramePr>
          <p:nvPr>
            <p:extLst/>
          </p:nvPr>
        </p:nvGraphicFramePr>
        <p:xfrm>
          <a:off x="1991544" y="1520788"/>
          <a:ext cx="3384376" cy="2376264"/>
        </p:xfrm>
        <a:graphic>
          <a:graphicData uri="http://schemas.openxmlformats.org/presentationml/2006/ole">
            <mc:AlternateContent xmlns:mc="http://schemas.openxmlformats.org/markup-compatibility/2006">
              <mc:Choice xmlns:v="urn:schemas-microsoft-com:vml" Requires="v">
                <p:oleObj spid="_x0000_s1064" name="Acrobat Document" r:id="rId3" imgW="5667131" imgH="8019991" progId="AcroExch.Document.DC">
                  <p:embed/>
                </p:oleObj>
              </mc:Choice>
              <mc:Fallback>
                <p:oleObj name="Acrobat Document" r:id="rId3" imgW="5667131" imgH="8019991" progId="AcroExch.Document.DC">
                  <p:embed/>
                  <p:pic>
                    <p:nvPicPr>
                      <p:cNvPr id="5" name="Object 4">
                        <a:extLst>
                          <a:ext uri="{FF2B5EF4-FFF2-40B4-BE49-F238E27FC236}">
                            <a16:creationId xmlns:a16="http://schemas.microsoft.com/office/drawing/2014/main" id="{D7C4A4E8-6F67-4712-AAE7-C159DF4D1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544" y="1520788"/>
                        <a:ext cx="3384376" cy="2376264"/>
                      </a:xfrm>
                      <a:prstGeom prst="rect">
                        <a:avLst/>
                      </a:prstGeom>
                      <a:noFill/>
                    </p:spPr>
                  </p:pic>
                </p:oleObj>
              </mc:Fallback>
            </mc:AlternateContent>
          </a:graphicData>
        </a:graphic>
      </p:graphicFrame>
      <p:pic>
        <p:nvPicPr>
          <p:cNvPr id="10" name="Content Placeholder 4" descr="Shape&#10;&#10;Description automatically generated">
            <a:extLst>
              <a:ext uri="{FF2B5EF4-FFF2-40B4-BE49-F238E27FC236}">
                <a16:creationId xmlns:a16="http://schemas.microsoft.com/office/drawing/2014/main" id="{E40DBBEF-3466-4B15-871B-A46C27E832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024" y="1541709"/>
            <a:ext cx="3349290" cy="2204858"/>
          </a:xfrm>
          <a:prstGeom prst="rect">
            <a:avLst/>
          </a:prstGeom>
        </p:spPr>
      </p:pic>
      <p:grpSp>
        <p:nvGrpSpPr>
          <p:cNvPr id="11" name="Group 10"/>
          <p:cNvGrpSpPr/>
          <p:nvPr/>
        </p:nvGrpSpPr>
        <p:grpSpPr>
          <a:xfrm>
            <a:off x="2423592" y="4293096"/>
            <a:ext cx="7488832" cy="1656185"/>
            <a:chOff x="0" y="0"/>
            <a:chExt cx="7418784" cy="1558439"/>
          </a:xfrm>
        </p:grpSpPr>
        <p:sp>
          <p:nvSpPr>
            <p:cNvPr id="12" name="Rounded Rectangle 11"/>
            <p:cNvSpPr/>
            <p:nvPr/>
          </p:nvSpPr>
          <p:spPr>
            <a:xfrm>
              <a:off x="0" y="0"/>
              <a:ext cx="7418784" cy="155843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txBox="1"/>
            <p:nvPr/>
          </p:nvSpPr>
          <p:spPr>
            <a:xfrm>
              <a:off x="76077" y="76077"/>
              <a:ext cx="7266630" cy="14062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b="1" i="1" dirty="0"/>
                <a:t>‘ To reduce medicine wastage PLEASE CHECK YOUR PRESCRIPTION IS CORRECT BEFORE YOU LEAVE THE PHARMACY.  Medicines returned before you leave the pharmacy can be given to another patient.  If medicines are taken home they have to be destroyed’</a:t>
              </a:r>
              <a:endParaRPr lang="en-GB" dirty="0"/>
            </a:p>
          </p:txBody>
        </p:sp>
      </p:grpSp>
    </p:spTree>
    <p:extLst>
      <p:ext uri="{BB962C8B-B14F-4D97-AF65-F5344CB8AC3E}">
        <p14:creationId xmlns:p14="http://schemas.microsoft.com/office/powerpoint/2010/main" val="263952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270" y="365126"/>
            <a:ext cx="8726214" cy="777874"/>
          </a:xfrm>
        </p:spPr>
        <p:txBody>
          <a:bodyPr>
            <a:normAutofit/>
          </a:bodyPr>
          <a:lstStyle/>
          <a:p>
            <a:pPr algn="ctr"/>
            <a:r>
              <a:rPr lang="en-GB" sz="4000" b="1" dirty="0" smtClean="0">
                <a:latin typeface="+mn-lt"/>
              </a:rPr>
              <a:t>Promote active travel &amp; physical activity</a:t>
            </a:r>
            <a:endParaRPr lang="en-GB" sz="4000" b="1" dirty="0">
              <a:latin typeface="+mn-lt"/>
            </a:endParaRPr>
          </a:p>
        </p:txBody>
      </p:sp>
      <p:pic>
        <p:nvPicPr>
          <p:cNvPr id="5" name="Picture 4" descr="C:\Users\Gpuser\AppData\Local\Microsoft\Windows\INetCache\Content.MSO\A178FFAD.tmp"/>
          <p:cNvPicPr/>
          <p:nvPr/>
        </p:nvPicPr>
        <p:blipFill>
          <a:blip r:embed="rId2">
            <a:extLst>
              <a:ext uri="{28A0092B-C50C-407E-A947-70E740481C1C}">
                <a14:useLocalDpi xmlns:a14="http://schemas.microsoft.com/office/drawing/2010/main" val="0"/>
              </a:ext>
            </a:extLst>
          </a:blip>
          <a:srcRect/>
          <a:stretch>
            <a:fillRect/>
          </a:stretch>
        </p:blipFill>
        <p:spPr bwMode="auto">
          <a:xfrm>
            <a:off x="6395657" y="3459855"/>
            <a:ext cx="4010372" cy="2416629"/>
          </a:xfrm>
          <a:prstGeom prst="rect">
            <a:avLst/>
          </a:prstGeom>
          <a:noFill/>
          <a:ln>
            <a:noFill/>
          </a:ln>
        </p:spPr>
      </p:pic>
      <p:pic>
        <p:nvPicPr>
          <p:cNvPr id="6" name="Picture 2" descr="Health matters: physical activity - prevention and management of long-term  conditions - GOV.UK">
            <a:extLst>
              <a:ext uri="{FF2B5EF4-FFF2-40B4-BE49-F238E27FC236}">
                <a16:creationId xmlns:a16="http://schemas.microsoft.com/office/drawing/2014/main" id="{27D1F241-BE76-4A0F-8821-66FF943D5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92" y="1706503"/>
            <a:ext cx="4010372" cy="283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2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801400" y="2689626"/>
            <a:ext cx="6589199" cy="860674"/>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b="1" dirty="0">
                <a:latin typeface="+mn-lt"/>
              </a:rPr>
              <a:t>Posters - staff</a:t>
            </a:r>
          </a:p>
        </p:txBody>
      </p:sp>
      <p:grpSp>
        <p:nvGrpSpPr>
          <p:cNvPr id="2" name="Group 1"/>
          <p:cNvGrpSpPr/>
          <p:nvPr/>
        </p:nvGrpSpPr>
        <p:grpSpPr>
          <a:xfrm>
            <a:off x="1775976" y="342542"/>
            <a:ext cx="8640051" cy="2161035"/>
            <a:chOff x="164977" y="342541"/>
            <a:chExt cx="8640051" cy="2161035"/>
          </a:xfrm>
        </p:grpSpPr>
        <p:pic>
          <p:nvPicPr>
            <p:cNvPr id="9" name="Picture 6" descr="file-p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77" y="425228"/>
              <a:ext cx="2726892" cy="19956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The Water Savior Dual Flush Water Saving Kits">
              <a:extLst>
                <a:ext uri="{FF2B5EF4-FFF2-40B4-BE49-F238E27FC236}">
                  <a16:creationId xmlns:a16="http://schemas.microsoft.com/office/drawing/2014/main" id="{E492E242-531F-4166-B179-BF47CAC1C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74916"/>
              <a:ext cx="2504836" cy="189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5"/>
            <a:srcRect l="80077" t="27390" r="1614" b="51338"/>
            <a:stretch/>
          </p:blipFill>
          <p:spPr>
            <a:xfrm>
              <a:off x="3307721" y="342541"/>
              <a:ext cx="2576619" cy="2161035"/>
            </a:xfrm>
            <a:prstGeom prst="rect">
              <a:avLst/>
            </a:prstGeom>
          </p:spPr>
        </p:pic>
      </p:grpSp>
      <p:pic>
        <p:nvPicPr>
          <p:cNvPr id="11" name="Picture 6" descr="Save Energy Turn Off Lights When You Leave Sig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4250" b="96000" l="15375" r="84250">
                        <a14:foregroundMark x1="20250" y1="9625" x2="80750" y2="8625"/>
                        <a14:foregroundMark x1="73000" y1="6500" x2="17625" y2="5625"/>
                        <a14:foregroundMark x1="16125" y1="12125" x2="15875" y2="93875"/>
                        <a14:foregroundMark x1="16750" y1="95125" x2="83250" y2="95125"/>
                        <a14:foregroundMark x1="82500" y1="94125" x2="82125" y2="10875"/>
                        <a14:foregroundMark x1="54500" y1="13500" x2="73500" y2="42250"/>
                        <a14:foregroundMark x1="32750" y1="43500" x2="61625" y2="85500"/>
                        <a14:foregroundMark x1="27000" y1="51875" x2="69750" y2="50875"/>
                        <a14:foregroundMark x1="29250" y1="53375" x2="81875" y2="55625"/>
                        <a14:foregroundMark x1="79000" y1="53000" x2="23375" y2="54125"/>
                        <a14:foregroundMark x1="20750" y1="50750" x2="55125" y2="84000"/>
                        <a14:foregroundMark x1="22875" y1="69500" x2="71125" y2="69250"/>
                        <a14:foregroundMark x1="72875" y1="71750" x2="30750" y2="71875"/>
                        <a14:foregroundMark x1="33500" y1="85000" x2="65625" y2="92375"/>
                        <a14:foregroundMark x1="62750" y1="86000" x2="28500" y2="90625"/>
                        <a14:foregroundMark x1="20375" y1="54875" x2="23625" y2="54875"/>
                        <a14:foregroundMark x1="20125" y1="15875" x2="74500" y2="16250"/>
                        <a14:foregroundMark x1="24375" y1="9250" x2="25500" y2="19875"/>
                        <a14:foregroundMark x1="49875" y1="11000" x2="38375" y2="21125"/>
                        <a14:foregroundMark x1="16750" y1="9625" x2="15375" y2="9250"/>
                        <a14:foregroundMark x1="26000" y1="22375" x2="32875" y2="93750"/>
                        <a14:foregroundMark x1="17125" y1="6750" x2="15625" y2="5875"/>
                        <a14:foregroundMark x1="18625" y1="5625" x2="82125" y2="4750"/>
                        <a14:foregroundMark x1="78750" y1="5250" x2="18375" y2="4250"/>
                        <a14:foregroundMark x1="22000" y1="4000" x2="83500" y2="4750"/>
                        <a14:foregroundMark x1="56125" y1="3375" x2="81875" y2="3750"/>
                        <a14:foregroundMark x1="59250" y1="10750" x2="59375" y2="15125"/>
                        <a14:foregroundMark x1="81500" y1="5750" x2="84250" y2="6375"/>
                        <a14:backgroundMark x1="13000" y1="5250" x2="18875" y2="1250"/>
                        <a14:backgroundMark x1="13125" y1="2500" x2="85875" y2="2750"/>
                        <a14:backgroundMark x1="12500" y1="3625" x2="89500" y2="3125"/>
                      </a14:backgroundRemoval>
                    </a14:imgEffect>
                  </a14:imgLayer>
                </a14:imgProps>
              </a:ext>
              <a:ext uri="{28A0092B-C50C-407E-A947-70E740481C1C}">
                <a14:useLocalDpi xmlns:a14="http://schemas.microsoft.com/office/drawing/2010/main" val="0"/>
              </a:ext>
            </a:extLst>
          </a:blip>
          <a:srcRect l="14788" t="3780" r="15582" b="3220"/>
          <a:stretch/>
        </p:blipFill>
        <p:spPr bwMode="auto">
          <a:xfrm>
            <a:off x="8197415" y="3677338"/>
            <a:ext cx="2063725" cy="30498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Remember to Turn Off Computer Sign - Think Green Signs, SKU: S-994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0862" y="3677338"/>
            <a:ext cx="2250261" cy="30498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Baxi UK on Twitter: &quot;Only fill the kettle with the amount of water you're  actually going to use. It's a small energy saving each time... but you know  how those cuppas ad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21776"/>
          <a:stretch/>
        </p:blipFill>
        <p:spPr bwMode="auto">
          <a:xfrm>
            <a:off x="4524613" y="5202265"/>
            <a:ext cx="3125331" cy="15279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Top tips for using less paper - Glasgow City Council"/>
          <p:cNvPicPr>
            <a:picLocks noChangeAspect="1" noChangeArrowheads="1"/>
          </p:cNvPicPr>
          <p:nvPr/>
        </p:nvPicPr>
        <p:blipFill rotWithShape="1">
          <a:blip r:embed="rId10">
            <a:extLst>
              <a:ext uri="{28A0092B-C50C-407E-A947-70E740481C1C}">
                <a14:useLocalDpi xmlns:a14="http://schemas.microsoft.com/office/drawing/2010/main" val="0"/>
              </a:ext>
            </a:extLst>
          </a:blip>
          <a:srcRect l="25199" r="26370"/>
          <a:stretch/>
        </p:blipFill>
        <p:spPr bwMode="auto">
          <a:xfrm>
            <a:off x="4900368" y="3717033"/>
            <a:ext cx="2373821" cy="1401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Top tips for using less paper - Glasgow City Council"/>
          <p:cNvPicPr>
            <a:picLocks noChangeAspect="1" noChangeArrowheads="1"/>
          </p:cNvPicPr>
          <p:nvPr/>
        </p:nvPicPr>
        <p:blipFill rotWithShape="1">
          <a:blip r:embed="rId10">
            <a:extLst>
              <a:ext uri="{28A0092B-C50C-407E-A947-70E740481C1C}">
                <a14:useLocalDpi xmlns:a14="http://schemas.microsoft.com/office/drawing/2010/main" val="0"/>
              </a:ext>
            </a:extLst>
          </a:blip>
          <a:srcRect l="25199" r="26370"/>
          <a:stretch/>
        </p:blipFill>
        <p:spPr bwMode="auto">
          <a:xfrm>
            <a:off x="4909090" y="3736352"/>
            <a:ext cx="2373821" cy="140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07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55</Words>
  <Application>Microsoft Office PowerPoint</Application>
  <PresentationFormat>Widescreen</PresentationFormat>
  <Paragraphs>5</Paragraphs>
  <Slides>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8" baseType="lpstr">
      <vt:lpstr>Arial</vt:lpstr>
      <vt:lpstr>Calibri</vt:lpstr>
      <vt:lpstr>Calibri Light</vt:lpstr>
      <vt:lpstr>Office Theme</vt:lpstr>
      <vt:lpstr>Acrobat Document</vt:lpstr>
      <vt:lpstr>Communication - patients </vt:lpstr>
      <vt:lpstr>Promote active travel &amp; physical activity</vt:lpstr>
      <vt:lpstr>PowerPoint Presentation</vt:lpstr>
    </vt:vector>
  </TitlesOfParts>
  <Company>NWLONDONCCGS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SIVA, Vasu (HILLVIEW SURGERY)</dc:creator>
  <cp:lastModifiedBy>SIVA, Vasu (HILLVIEW SURGERY)</cp:lastModifiedBy>
  <cp:revision>23</cp:revision>
  <dcterms:created xsi:type="dcterms:W3CDTF">2022-11-19T17:25:04Z</dcterms:created>
  <dcterms:modified xsi:type="dcterms:W3CDTF">2022-12-13T18:47:35Z</dcterms:modified>
</cp:coreProperties>
</file>