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2" r:id="rId2"/>
    <p:sldId id="339" r:id="rId3"/>
    <p:sldId id="427" r:id="rId4"/>
    <p:sldId id="340" r:id="rId5"/>
    <p:sldId id="342" r:id="rId6"/>
    <p:sldId id="344" r:id="rId7"/>
    <p:sldId id="343" r:id="rId8"/>
    <p:sldId id="345" r:id="rId9"/>
    <p:sldId id="418" r:id="rId10"/>
    <p:sldId id="420" r:id="rId11"/>
    <p:sldId id="341" r:id="rId12"/>
    <p:sldId id="419" r:id="rId13"/>
    <p:sldId id="421" r:id="rId14"/>
    <p:sldId id="425" r:id="rId15"/>
    <p:sldId id="422" r:id="rId16"/>
    <p:sldId id="423" r:id="rId17"/>
    <p:sldId id="424" r:id="rId18"/>
    <p:sldId id="4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5D49-3D60-4E87-AA3F-15AF38CE4EC8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19700-D06F-45DE-A8D0-B5ABC154D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FB030-8416-4583-8844-EDA9F754FA6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70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E03C-2FD7-4D24-88D2-34C7E786B0DD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2DE-0C52-43DC-8BE0-128B238A8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6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E03C-2FD7-4D24-88D2-34C7E786B0DD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2DE-0C52-43DC-8BE0-128B238A8C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30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E03C-2FD7-4D24-88D2-34C7E786B0DD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2DE-0C52-43DC-8BE0-128B238A8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E03C-2FD7-4D24-88D2-34C7E786B0DD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2DE-0C52-43DC-8BE0-128B238A8C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53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E03C-2FD7-4D24-88D2-34C7E786B0DD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2DE-0C52-43DC-8BE0-128B238A8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8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4E-D4E7-9B47-B817-ACB878A67D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969-6BA6-134A-A34F-DC7B0F065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E03C-2FD7-4D24-88D2-34C7E786B0DD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36B2DE-0C52-43DC-8BE0-128B238A8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845F-E30B-49FD-A9E1-95070DF0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4" cy="13716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Green Respiratory health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4DCB4-1739-4D58-91D8-FEDE7A4C9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5181601"/>
            <a:ext cx="6934200" cy="8597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Dr Mike Tomson FRCGP (Clinically Retired)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965B0-8816-4FE4-9F5F-ED6A9C7B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570353"/>
            <a:ext cx="1889760" cy="33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786D-FD56-458E-A236-1D454842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benefits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11C4-BF19-4C87-928A-18FF5A12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2160590"/>
            <a:ext cx="9865361" cy="3880773"/>
          </a:xfrm>
        </p:spPr>
        <p:txBody>
          <a:bodyPr>
            <a:normAutofit/>
          </a:bodyPr>
          <a:lstStyle/>
          <a:p>
            <a:r>
              <a:rPr lang="en-GB" sz="2800" dirty="0"/>
              <a:t>Physical activity</a:t>
            </a:r>
          </a:p>
          <a:p>
            <a:r>
              <a:rPr lang="en-GB" sz="2800" dirty="0"/>
              <a:t>Who gets the least pollution the car driver or the cyclist doing the same route to work (or school).. 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Pollutants build up over the course of a journey in a car and this effect dominates… </a:t>
            </a:r>
          </a:p>
        </p:txBody>
      </p:sp>
    </p:spTree>
    <p:extLst>
      <p:ext uri="{BB962C8B-B14F-4D97-AF65-F5344CB8AC3E}">
        <p14:creationId xmlns:p14="http://schemas.microsoft.com/office/powerpoint/2010/main" val="19542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47FF-6752-4D98-A508-01E1BDAE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060174"/>
          </a:xfrm>
        </p:spPr>
        <p:txBody>
          <a:bodyPr/>
          <a:lstStyle/>
          <a:p>
            <a:r>
              <a:rPr lang="en-GB" dirty="0"/>
              <a:t>Other places do it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5493-09CA-435D-B3DD-A8FC0ADE8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10366733" cy="3880772"/>
          </a:xfrm>
        </p:spPr>
        <p:txBody>
          <a:bodyPr/>
          <a:lstStyle/>
          <a:p>
            <a:r>
              <a:rPr lang="en-GB" sz="2800" dirty="0"/>
              <a:t>Denmark has a much lower asthma death rate than UK</a:t>
            </a:r>
          </a:p>
          <a:p>
            <a:r>
              <a:rPr lang="en-GB" sz="2800" dirty="0"/>
              <a:t>This is multifactorial… (smoking rates, industrial exposure, age profiles, inequality ratios etc.)</a:t>
            </a:r>
          </a:p>
          <a:p>
            <a:r>
              <a:rPr lang="en-GB" sz="2800" dirty="0"/>
              <a:t>They also have a 20% mdi use (it’s even lower in Sweden)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540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5A23-4C41-44E8-8119-A47BBCE9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thinking about empowerment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C91E-5D58-49F9-B18F-2DD142A1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9659067" cy="3880772"/>
          </a:xfrm>
        </p:spPr>
        <p:txBody>
          <a:bodyPr>
            <a:normAutofit/>
          </a:bodyPr>
          <a:lstStyle/>
          <a:p>
            <a:r>
              <a:rPr lang="en-GB" sz="2800" dirty="0"/>
              <a:t>Need to help people to have the information to make these decisions</a:t>
            </a:r>
          </a:p>
          <a:p>
            <a:r>
              <a:rPr lang="en-GB" sz="2800" dirty="0"/>
              <a:t>Need to support patients making changes</a:t>
            </a:r>
          </a:p>
          <a:p>
            <a:r>
              <a:rPr lang="en-GB" sz="2800" dirty="0"/>
              <a:t>And to know the co benefits of making changes</a:t>
            </a:r>
          </a:p>
          <a:p>
            <a:r>
              <a:rPr lang="en-GB" sz="2800" dirty="0"/>
              <a:t>Need to address the concordance/ compliance issues in the respiratory scripts we issue.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89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0D3F-C29E-4A57-8E27-0B697CD2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Lean pathways our 3</a:t>
            </a:r>
            <a:r>
              <a:rPr lang="en-GB" baseline="30000" dirty="0"/>
              <a:t>rd</a:t>
            </a:r>
            <a:r>
              <a:rPr lang="en-GB" dirty="0"/>
              <a:t> principle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8972-44AD-4B8D-A025-CC784A370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153" y="1383527"/>
            <a:ext cx="9978887" cy="5390984"/>
          </a:xfrm>
        </p:spPr>
        <p:txBody>
          <a:bodyPr>
            <a:normAutofit/>
          </a:bodyPr>
          <a:lstStyle/>
          <a:p>
            <a:r>
              <a:rPr lang="en-GB" sz="2400" dirty="0"/>
              <a:t>Right diagnosis… i.e. no salbutamol on repeats but with no evidenced appropriate linked diagnosis</a:t>
            </a:r>
          </a:p>
          <a:p>
            <a:r>
              <a:rPr lang="en-GB" sz="2400" dirty="0"/>
              <a:t>SABA use (especially repeated i.e. 3 in a year..) should trigger assessment of treatment and diagnosis as should Admission / A&amp;E attendance</a:t>
            </a:r>
          </a:p>
          <a:p>
            <a:r>
              <a:rPr lang="en-GB" sz="2400" dirty="0"/>
              <a:t>Clear agreed process  for making a COPD / asthma diagnosis (and skills in making these)</a:t>
            </a:r>
          </a:p>
          <a:p>
            <a:r>
              <a:rPr lang="en-GB" sz="2400" dirty="0"/>
              <a:t>Do we separate hyperventilation syndrome  or Panic disorder from other breathing issues effectively? Who can share the diagnostic criteria for PA?</a:t>
            </a:r>
          </a:p>
          <a:p>
            <a:r>
              <a:rPr lang="en-GB" sz="2400" dirty="0"/>
              <a:t>Training in teaching inhaler use ( only 7% of HCPs do it well!) </a:t>
            </a:r>
            <a:r>
              <a:rPr lang="en-GB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https://www.asthma.org.uk/advice/inhaler-videos/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7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909C-2F12-402B-A43B-88DEBFA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813683"/>
          </a:xfrm>
        </p:spPr>
        <p:txBody>
          <a:bodyPr/>
          <a:lstStyle/>
          <a:p>
            <a:r>
              <a:rPr lang="en-GB" dirty="0"/>
              <a:t>Concordance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C4F79E-71A5-4126-82C9-B4CE2BA21A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2537" y="1622066"/>
            <a:ext cx="3084143" cy="228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B426F-72E2-4573-A0E5-9206474AF52A}"/>
              </a:ext>
            </a:extLst>
          </p:cNvPr>
          <p:cNvSpPr txBox="1"/>
          <p:nvPr/>
        </p:nvSpPr>
        <p:spPr>
          <a:xfrm>
            <a:off x="461176" y="2345635"/>
            <a:ext cx="2242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lackadder ITC" panose="04020505051007020D02" pitchFamily="82" charset="0"/>
              </a:rPr>
              <a:t>Do the maths! 200 doses , 4(?) daily =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E468F-BA8E-46A7-9302-039F5906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296062"/>
            <a:ext cx="3543300" cy="2456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74E0-8B1C-4D95-88D3-6C626A588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987" y="4439477"/>
            <a:ext cx="3810000" cy="2282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83E90-8402-4202-8B6E-B2108D471E2A}"/>
              </a:ext>
            </a:extLst>
          </p:cNvPr>
          <p:cNvSpPr txBox="1"/>
          <p:nvPr/>
        </p:nvSpPr>
        <p:spPr>
          <a:xfrm>
            <a:off x="5359179" y="5395823"/>
            <a:ext cx="135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CF0A8-BF53-48BC-A198-44CA45625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57" y="4508389"/>
            <a:ext cx="1978384" cy="19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D7A6-9878-421B-B42D-0CBCB687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Low carbon treatments (4th principle)</a:t>
            </a:r>
            <a:br>
              <a:rPr lang="en-GB" dirty="0"/>
            </a:br>
            <a:r>
              <a:rPr lang="en-GB" dirty="0"/>
              <a:t>Switching from MDI to DPIs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7B83-5D7E-4965-B873-4FDE989ABF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-939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MDIs </a:t>
            </a:r>
            <a:endParaRPr lang="en-GB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Contain very powerful GHGs</a:t>
            </a:r>
            <a:endParaRPr lang="en-GB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Poor technique</a:t>
            </a:r>
            <a:endParaRPr lang="en-GB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Many patients do not use spacers</a:t>
            </a:r>
            <a:endParaRPr lang="en-GB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No dose counter</a:t>
            </a:r>
            <a:endParaRPr lang="en-GB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None/>
            </a:pPr>
            <a:endParaRPr lang="en-GB" sz="1800" dirty="0">
              <a:solidFill>
                <a:schemeClr val="lt1"/>
              </a:solidFill>
            </a:endParaRPr>
          </a:p>
          <a:p>
            <a:pPr marL="0" lvl="0" indent="-939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 DPIs </a:t>
            </a:r>
            <a:endParaRPr lang="en-GB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Safe and effective for majority of patients</a:t>
            </a:r>
            <a:endParaRPr lang="en-GB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Font typeface="Noto Sans Symbols"/>
              <a:buChar char="►"/>
            </a:pPr>
            <a:r>
              <a:rPr lang="en-GB" sz="1800" dirty="0">
                <a:solidFill>
                  <a:schemeClr val="lt1"/>
                </a:solidFill>
              </a:rPr>
              <a:t>Dose counter</a:t>
            </a:r>
            <a:endParaRPr lang="en-GB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2"/>
              <a:buNone/>
            </a:pPr>
            <a:endParaRPr lang="en-GB" sz="12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2"/>
              <a:buNone/>
            </a:pPr>
            <a:r>
              <a:rPr lang="en-GB" sz="1200" dirty="0">
                <a:solidFill>
                  <a:schemeClr val="lt1"/>
                </a:solidFill>
              </a:rPr>
              <a:t>greeninhaler.org, asthma.org.uk</a:t>
            </a:r>
            <a:endParaRPr lang="en-GB" dirty="0"/>
          </a:p>
          <a:p>
            <a:endParaRPr lang="en-GB" dirty="0"/>
          </a:p>
        </p:txBody>
      </p:sp>
      <p:pic>
        <p:nvPicPr>
          <p:cNvPr id="5" name="Google Shape;548;p49" descr="A close up of a device&#10;&#10;Description automatically generated">
            <a:extLst>
              <a:ext uri="{FF2B5EF4-FFF2-40B4-BE49-F238E27FC236}">
                <a16:creationId xmlns:a16="http://schemas.microsoft.com/office/drawing/2014/main" id="{FA36AC85-1ECD-4D94-AC11-D1046712560A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159375" y="1709530"/>
            <a:ext cx="5026246" cy="4428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5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27AE-C385-4566-A60E-13EF6377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79B3-F7DA-4926-89E0-32587BC83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9356917" cy="3880772"/>
          </a:xfrm>
        </p:spPr>
        <p:txBody>
          <a:bodyPr/>
          <a:lstStyle/>
          <a:p>
            <a:r>
              <a:rPr lang="en-GB" dirty="0"/>
              <a:t>Avoid </a:t>
            </a:r>
            <a:r>
              <a:rPr lang="en-GB" dirty="0" err="1"/>
              <a:t>Flutiform</a:t>
            </a:r>
            <a:r>
              <a:rPr lang="en-GB" dirty="0"/>
              <a:t> and Symbicort  as extra dangerous propellant</a:t>
            </a:r>
          </a:p>
          <a:p>
            <a:r>
              <a:rPr lang="en-GB" dirty="0"/>
              <a:t>Same technology for all inhalers if possible</a:t>
            </a:r>
          </a:p>
          <a:p>
            <a:r>
              <a:rPr lang="en-GB" dirty="0"/>
              <a:t>Avoid 2 puffs twice daily  on mdi – twice as much propellant.</a:t>
            </a:r>
          </a:p>
          <a:p>
            <a:r>
              <a:rPr lang="en-GB" dirty="0"/>
              <a:t>Cost depends on volume of sales and discount distort the market.. DPIs in MDI ££ range though</a:t>
            </a:r>
          </a:p>
          <a:p>
            <a:r>
              <a:rPr lang="en-GB" dirty="0"/>
              <a:t>Disposal… </a:t>
            </a:r>
          </a:p>
          <a:p>
            <a:r>
              <a:rPr lang="en-GB" dirty="0"/>
              <a:t>The NHS contributes 4.6% of the entire UK carbon burden</a:t>
            </a:r>
          </a:p>
          <a:p>
            <a:r>
              <a:rPr lang="en-GB" dirty="0"/>
              <a:t>MDIs are 4% of entire NHS CO2e  emissions and 25% of GP emissions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9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D92A-5B1F-42B7-8775-30D24C56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get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B492-4CAA-4554-BA63-0579B5D9B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9619310" cy="388077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https://www.greenerpractice.co.uk/s/Guide-for-GPs-on-reducing-carbon-footprint-of-inhaler-prescribing-160121.pdf</a:t>
            </a:r>
            <a:r>
              <a:rPr lang="en-GB" dirty="0"/>
              <a:t>  for doctors </a:t>
            </a:r>
          </a:p>
          <a:p>
            <a:r>
              <a:rPr lang="en-GB" dirty="0"/>
              <a:t>For patients </a:t>
            </a:r>
            <a:r>
              <a:rPr lang="en-GB" dirty="0">
                <a:hlinkClick r:id="rId2"/>
              </a:rPr>
              <a:t>https://greeninhaler.org/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6A5D3-176D-40CC-8F72-27438AA2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80" y="4450080"/>
            <a:ext cx="240792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F576-C8B8-4887-84B0-7B0E8AC2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start to do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2672-30FA-4884-8B28-E7CF906FB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10971032" cy="3880772"/>
          </a:xfrm>
        </p:spPr>
        <p:txBody>
          <a:bodyPr/>
          <a:lstStyle/>
          <a:p>
            <a:r>
              <a:rPr lang="en-GB" dirty="0"/>
              <a:t>Few minutes to think on your own</a:t>
            </a:r>
          </a:p>
          <a:p>
            <a:r>
              <a:rPr lang="en-GB" dirty="0"/>
              <a:t>Then share </a:t>
            </a:r>
            <a:r>
              <a:rPr lang="en-GB" dirty="0">
                <a:hlinkClick r:id="rId2"/>
              </a:rPr>
              <a:t>https://docs.google.com/document/d/1MafzWb-ctNDtErsufJ4qR6QW8urV668VGHTgmLhODOI/edit?usp=sharing</a:t>
            </a:r>
            <a:endParaRPr lang="en-GB" dirty="0"/>
          </a:p>
          <a:p>
            <a:endParaRPr lang="en-GB" dirty="0"/>
          </a:p>
          <a:p>
            <a:r>
              <a:rPr lang="en-GB"/>
              <a:t>And discuss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8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3490-5BF2-4B4C-AAB6-A96FEBF6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4" cy="685800"/>
          </a:xfrm>
        </p:spPr>
        <p:txBody>
          <a:bodyPr/>
          <a:lstStyle/>
          <a:p>
            <a:r>
              <a:rPr lang="en-GB" dirty="0"/>
              <a:t>Declaration of interest: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D182-3007-4534-81C6-F970F7121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468" y="1371600"/>
            <a:ext cx="10972800" cy="5299544"/>
          </a:xfrm>
        </p:spPr>
        <p:txBody>
          <a:bodyPr>
            <a:normAutofit/>
          </a:bodyPr>
          <a:lstStyle/>
          <a:p>
            <a:r>
              <a:rPr lang="en-GB" dirty="0"/>
              <a:t>Co-Lead on Curriculum for  the RCGP Task and Finish Climate change group 2019- </a:t>
            </a:r>
          </a:p>
          <a:p>
            <a:r>
              <a:rPr lang="en-GB" dirty="0"/>
              <a:t>WPBA group member 2015-19</a:t>
            </a:r>
          </a:p>
          <a:p>
            <a:r>
              <a:rPr lang="en-GB" dirty="0"/>
              <a:t>Member Greener Practice group 2018-</a:t>
            </a:r>
          </a:p>
          <a:p>
            <a:r>
              <a:rPr lang="en-GB" dirty="0"/>
              <a:t>Extinction Rebellion Sheffield 2018-</a:t>
            </a:r>
          </a:p>
          <a:p>
            <a:r>
              <a:rPr lang="en-GB" dirty="0"/>
              <a:t>Occasional work for MSF (</a:t>
            </a:r>
            <a:r>
              <a:rPr lang="en-GB" dirty="0" err="1"/>
              <a:t>Medicins</a:t>
            </a:r>
            <a:r>
              <a:rPr lang="en-GB" dirty="0"/>
              <a:t> Sans </a:t>
            </a:r>
            <a:r>
              <a:rPr lang="en-GB" dirty="0" err="1"/>
              <a:t>Frontieres</a:t>
            </a:r>
            <a:r>
              <a:rPr lang="en-GB" dirty="0"/>
              <a:t>) </a:t>
            </a:r>
          </a:p>
          <a:p>
            <a:r>
              <a:rPr lang="en-GB" dirty="0"/>
              <a:t>And for Centre for Sustainable Healthcare</a:t>
            </a:r>
          </a:p>
          <a:p>
            <a:r>
              <a:rPr lang="en-GB" dirty="0"/>
              <a:t>Coach</a:t>
            </a:r>
          </a:p>
          <a:p>
            <a:r>
              <a:rPr lang="en-GB" dirty="0"/>
              <a:t>Live in a city and have Asthma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3400C-3881-43A1-BB16-02B4DEFB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803" y="2224935"/>
            <a:ext cx="240812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A0B0-11FF-4600-AABB-3DCFC1A5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For which of these is there no evidence of a link to air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85AB-6CE3-459C-9A39-ED9FB1F8E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600" dirty="0"/>
              <a:t>Low birthweight babies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Premature birth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Childhood asthma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Delayed lung development in children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Developmental delay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Eczema and atopic dermatitis 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episodes of wheezing and cough in childhood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Atherosclerosis in Childhood</a:t>
            </a:r>
            <a:endParaRPr lang="en-GB" sz="26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609D1-3D31-4644-85B4-57459E0D21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of Ischaemic heart disease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CVA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Lung cancer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COPD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Diabetes ( adult onset) 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Dementia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ADHD</a:t>
            </a:r>
            <a:endParaRPr lang="en-GB" sz="24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Contact Deficient Hyper-zooming Disorder 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Macular degeneration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Cataracts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Rhinitis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8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91E-99AA-4ABD-9AB1-4D91C6D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in UK have a respiratory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03276-4FE2-43FE-B064-E865A6196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1542553"/>
            <a:ext cx="10613223" cy="4498808"/>
          </a:xfrm>
        </p:spPr>
        <p:txBody>
          <a:bodyPr/>
          <a:lstStyle/>
          <a:p>
            <a:r>
              <a:rPr lang="en-GB" sz="2800" dirty="0"/>
              <a:t>1,400 Asthma related deaths per year, and rising especially in 35-44y olds and in men</a:t>
            </a:r>
          </a:p>
          <a:p>
            <a:r>
              <a:rPr lang="en-GB" sz="2800" dirty="0"/>
              <a:t>National  Review of Asthma Deaths (2014) suggests 90% related to substandard care.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7F4-44A5-43C6-90B0-C0F70C6C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97271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the big causes of respiratory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2F28-FCDE-4BEB-9178-3A6B91495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992" y="1669774"/>
            <a:ext cx="10167950" cy="4691269"/>
          </a:xfrm>
        </p:spPr>
        <p:txBody>
          <a:bodyPr>
            <a:noAutofit/>
          </a:bodyPr>
          <a:lstStyle/>
          <a:p>
            <a:r>
              <a:rPr lang="en-GB" sz="2800" dirty="0"/>
              <a:t>Smoking</a:t>
            </a:r>
          </a:p>
          <a:p>
            <a:r>
              <a:rPr lang="en-GB" sz="2800" dirty="0"/>
              <a:t>Particulates (PM 2.5)</a:t>
            </a:r>
          </a:p>
          <a:p>
            <a:r>
              <a:rPr lang="en-GB" sz="2800" dirty="0"/>
              <a:t>Nitrous oxide</a:t>
            </a:r>
          </a:p>
          <a:p>
            <a:r>
              <a:rPr lang="en-GB" sz="2800" dirty="0"/>
              <a:t>Occupational exposure </a:t>
            </a:r>
          </a:p>
          <a:p>
            <a:r>
              <a:rPr lang="en-GB" sz="2800" dirty="0"/>
              <a:t>Social class  i.e. inequality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We can choose as a society how much these will cause health problems in our community</a:t>
            </a:r>
          </a:p>
        </p:txBody>
      </p:sp>
    </p:spTree>
    <p:extLst>
      <p:ext uri="{BB962C8B-B14F-4D97-AF65-F5344CB8AC3E}">
        <p14:creationId xmlns:p14="http://schemas.microsoft.com/office/powerpoint/2010/main" val="17441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D82-7E52-4D8F-873B-298E4592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that was the 1</a:t>
            </a:r>
            <a:r>
              <a:rPr lang="en-GB" baseline="30000" dirty="0"/>
              <a:t>st</a:t>
            </a:r>
            <a:r>
              <a:rPr lang="en-GB" dirty="0"/>
              <a:t> sustainable physician principle*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75330-B41A-4478-91BF-9053F603E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7607630" cy="3880772"/>
          </a:xfrm>
        </p:spPr>
        <p:txBody>
          <a:bodyPr/>
          <a:lstStyle/>
          <a:p>
            <a:r>
              <a:rPr lang="en-GB" sz="3200" dirty="0"/>
              <a:t>Prevention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*The sustainable Physician;  Frances Mortimer 2010 </a:t>
            </a:r>
          </a:p>
        </p:txBody>
      </p:sp>
    </p:spTree>
    <p:extLst>
      <p:ext uri="{BB962C8B-B14F-4D97-AF65-F5344CB8AC3E}">
        <p14:creationId xmlns:p14="http://schemas.microsoft.com/office/powerpoint/2010/main" val="1602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441E-80D1-47C5-97FD-99C04C08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principle is Patient Empowerment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BFA5-B130-4468-B68B-F5D657586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9754482" cy="3880772"/>
          </a:xfrm>
        </p:spPr>
        <p:txBody>
          <a:bodyPr/>
          <a:lstStyle/>
          <a:p>
            <a:r>
              <a:rPr lang="en-GB" sz="1800" dirty="0"/>
              <a:t>90% of patients are estimated to use their inhalers inappropriately</a:t>
            </a:r>
          </a:p>
          <a:p>
            <a:r>
              <a:rPr lang="en-GB" sz="1800" dirty="0"/>
              <a:t>70% of inhalers, in UK, are metered dose inhalers</a:t>
            </a:r>
          </a:p>
          <a:p>
            <a:r>
              <a:rPr lang="en-GB" dirty="0"/>
              <a:t>Do patients … and do we …know and talk about the types of air pollution and the diseases they are associated with.  ( in case we don’t , some quick revision…)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1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87D2-C865-4614-B044-9EBFAD77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3407" y="84244"/>
            <a:ext cx="16945983" cy="233637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C120-4B29-4935-A374-AB7D0323ED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nfographic on sources of air pollution">
            <a:extLst>
              <a:ext uri="{FF2B5EF4-FFF2-40B4-BE49-F238E27FC236}">
                <a16:creationId xmlns:a16="http://schemas.microsoft.com/office/drawing/2014/main" id="{8A079D3D-37BC-4EC0-BB6D-1A5EBC27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0"/>
            <a:ext cx="114808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43BD-FFBD-45F6-BA28-5928079C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643AE1-926D-4200-B032-ACDE7C2D4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"/>
            <a:ext cx="11927840" cy="47904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E04B7-1F8B-4E78-A873-F0D1EFCDC0D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981200" y="4876800"/>
            <a:ext cx="7924800" cy="175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40,000 deaths a year every year attributable to air pollution in UK (</a:t>
            </a:r>
            <a:r>
              <a:rPr lang="en-GB" sz="2400" dirty="0"/>
              <a:t>Covid 19 total thus far 100,000)</a:t>
            </a:r>
          </a:p>
          <a:p>
            <a:pPr marL="0" indent="0">
              <a:buNone/>
            </a:pPr>
            <a:r>
              <a:rPr lang="en-GB" sz="2400" dirty="0"/>
              <a:t>Ella </a:t>
            </a:r>
            <a:r>
              <a:rPr lang="en-GB" sz="2400" dirty="0" err="1"/>
              <a:t>Kissi-Debrah</a:t>
            </a:r>
            <a:r>
              <a:rPr lang="en-GB" sz="2400" dirty="0"/>
              <a:t> coroner’s inquest 12 20 </a:t>
            </a:r>
          </a:p>
          <a:p>
            <a:pPr marL="0" indent="0">
              <a:buNone/>
            </a:pPr>
            <a:r>
              <a:rPr lang="en-GB" sz="2400" dirty="0"/>
              <a:t>Macular degeneration linked (</a:t>
            </a:r>
            <a:r>
              <a:rPr lang="en-GB" sz="2400" dirty="0" err="1"/>
              <a:t>BJOphth</a:t>
            </a:r>
            <a:r>
              <a:rPr lang="en-GB" sz="2400" dirty="0"/>
              <a:t> 1 21) </a:t>
            </a:r>
            <a:r>
              <a:rPr lang="en-GB" sz="2400" baseline="-25000" dirty="0"/>
              <a:t> </a:t>
            </a:r>
            <a:endParaRPr lang="en-GB" sz="2400" dirty="0"/>
          </a:p>
          <a:p>
            <a:endParaRPr lang="en-US" b="0" i="0" dirty="0">
              <a:solidFill>
                <a:schemeClr val="tx1"/>
              </a:solidFill>
              <a:effectLst/>
              <a:latin typeface="FS Albert We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886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Widescreen</PresentationFormat>
  <Paragraphs>109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Blackadder ITC</vt:lpstr>
      <vt:lpstr>Calibri</vt:lpstr>
      <vt:lpstr>FS Albert Web Regular</vt:lpstr>
      <vt:lpstr>Noto Sans Symbols</vt:lpstr>
      <vt:lpstr>Trebuchet MS</vt:lpstr>
      <vt:lpstr>Wingdings 3</vt:lpstr>
      <vt:lpstr>Facet</vt:lpstr>
      <vt:lpstr>Green Respiratory health</vt:lpstr>
      <vt:lpstr>Declaration of interest:</vt:lpstr>
      <vt:lpstr>For which of these is there no evidence of a link to air pollution?</vt:lpstr>
      <vt:lpstr>We in UK have a respiratory problem</vt:lpstr>
      <vt:lpstr>What are the big causes of respiratory disease?</vt:lpstr>
      <vt:lpstr>So that was the 1st sustainable physician principle*</vt:lpstr>
      <vt:lpstr>2nd principle is Patient Empowerment …</vt:lpstr>
      <vt:lpstr>PowerPoint Presentation</vt:lpstr>
      <vt:lpstr>PowerPoint Presentation</vt:lpstr>
      <vt:lpstr>Co benefits of action</vt:lpstr>
      <vt:lpstr>Other places do it better</vt:lpstr>
      <vt:lpstr>So thinking about empowerment</vt:lpstr>
      <vt:lpstr>Lean pathways our 3rd principle </vt:lpstr>
      <vt:lpstr>Concordance </vt:lpstr>
      <vt:lpstr>Low carbon treatments (4th principle) Switching from MDI to DPIs </vt:lpstr>
      <vt:lpstr>Specifics…</vt:lpstr>
      <vt:lpstr>Where to get advice</vt:lpstr>
      <vt:lpstr>What can I start to do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Respiratory health</dc:title>
  <dc:creator>Mike Tomson</dc:creator>
  <cp:lastModifiedBy>Hannah Mcelroy</cp:lastModifiedBy>
  <cp:revision>28</cp:revision>
  <dcterms:created xsi:type="dcterms:W3CDTF">2021-02-12T10:38:10Z</dcterms:created>
  <dcterms:modified xsi:type="dcterms:W3CDTF">2021-08-03T18:36:26Z</dcterms:modified>
</cp:coreProperties>
</file>