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2412325" cy="39849425"/>
  <p:notesSz cx="9926638" cy="14355763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22275" indent="-66675" algn="l" rtl="0" eaLnBrk="0" fontAlgn="base" hangingPunct="0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847725" indent="-136525" algn="l" rtl="0" eaLnBrk="0" fontAlgn="base" hangingPunct="0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273175" indent="-204788" algn="l" rtl="0" eaLnBrk="0" fontAlgn="base" hangingPunct="0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697038" indent="-274638" algn="l" rtl="0" eaLnBrk="0" fontAlgn="base" hangingPunct="0">
      <a:spcBef>
        <a:spcPct val="0"/>
      </a:spcBef>
      <a:spcAft>
        <a:spcPct val="0"/>
      </a:spcAft>
      <a:defRPr sz="6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6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6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6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6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014" userDrawn="1">
          <p15:clr>
            <a:srgbClr val="A4A3A4"/>
          </p15:clr>
        </p15:guide>
        <p15:guide id="3" orient="horz" pos="125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7DB"/>
    <a:srgbClr val="FF9900"/>
    <a:srgbClr val="FEC741"/>
    <a:srgbClr val="C8C1FF"/>
    <a:srgbClr val="7A72BD"/>
    <a:srgbClr val="718BC6"/>
    <a:srgbClr val="858D42"/>
    <a:srgbClr val="548235"/>
    <a:srgbClr val="517D21"/>
    <a:srgbClr val="E20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61" autoAdjust="0"/>
    <p:restoredTop sz="95673"/>
  </p:normalViewPr>
  <p:slideViewPr>
    <p:cSldViewPr>
      <p:cViewPr varScale="1">
        <p:scale>
          <a:sx n="14" d="100"/>
          <a:sy n="14" d="100"/>
        </p:scale>
        <p:origin x="3341" y="187"/>
      </p:cViewPr>
      <p:guideLst>
        <p:guide pos="7014"/>
        <p:guide orient="horz" pos="125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81348" y="12380029"/>
            <a:ext cx="19049630" cy="854092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361286" y="22581344"/>
            <a:ext cx="15689757" cy="10183741"/>
          </a:xfrm>
        </p:spPr>
        <p:txBody>
          <a:bodyPr/>
          <a:lstStyle>
            <a:lvl1pPr marL="0" indent="0" algn="ctr">
              <a:buNone/>
              <a:defRPr/>
            </a:lvl1pPr>
            <a:lvl2pPr marL="424798" indent="0" algn="ctr">
              <a:buNone/>
              <a:defRPr/>
            </a:lvl2pPr>
            <a:lvl3pPr marL="849596" indent="0" algn="ctr">
              <a:buNone/>
              <a:defRPr/>
            </a:lvl3pPr>
            <a:lvl4pPr marL="1274394" indent="0" algn="ctr">
              <a:buNone/>
              <a:defRPr/>
            </a:lvl4pPr>
            <a:lvl5pPr marL="1699191" indent="0" algn="ctr">
              <a:buNone/>
              <a:defRPr/>
            </a:lvl5pPr>
            <a:lvl6pPr marL="2123990" indent="0" algn="ctr">
              <a:buNone/>
              <a:defRPr/>
            </a:lvl6pPr>
            <a:lvl7pPr marL="2548787" indent="0" algn="ctr">
              <a:buNone/>
              <a:defRPr/>
            </a:lvl7pPr>
            <a:lvl8pPr marL="2973585" indent="0" algn="ctr">
              <a:buNone/>
              <a:defRPr/>
            </a:lvl8pPr>
            <a:lvl9pPr marL="3398383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3B85CD-3006-4F3F-BEC9-369EACF37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6F0F9D-2A1E-4F19-B81C-39AE47A94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53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E254CD-D439-4E52-BBFA-1AB1908B19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DE1A51-A687-41B8-AC4E-495A419005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BE38DA-885F-49AC-B0D2-C5B4E48C87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2BF2C60-0594-47D6-8FC0-1C6B0CFA4C08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79043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16248796" y="1595383"/>
            <a:ext cx="5042632" cy="34002032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20900" y="1595383"/>
            <a:ext cx="14992371" cy="34002032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DAA549-03EC-41EF-AAF4-7A6B65EC9D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AED98B-0D84-4C44-BE56-6C68CF3B1A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70D212-458F-4DEC-A248-DCE5982923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249840A-6758-4153-B934-66E6D0372A50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6742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E78D4B-D8A1-4540-A6E4-DF760AD10A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29BFDF-0D0E-46AF-93BD-2DFB1349A7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BEBAC5-D389-48B4-BDC5-47F5D6DB7E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7F0CA62-0BA3-4FAE-AAEE-2005615EFC97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85130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70286" y="25606945"/>
            <a:ext cx="19051041" cy="7915418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770286" y="16890326"/>
            <a:ext cx="19051041" cy="8716622"/>
          </a:xfrm>
        </p:spPr>
        <p:txBody>
          <a:bodyPr anchor="b"/>
          <a:lstStyle>
            <a:lvl1pPr marL="0" indent="0">
              <a:buNone/>
              <a:defRPr sz="1900"/>
            </a:lvl1pPr>
            <a:lvl2pPr marL="424798" indent="0">
              <a:buNone/>
              <a:defRPr sz="1600"/>
            </a:lvl2pPr>
            <a:lvl3pPr marL="849596" indent="0">
              <a:buNone/>
              <a:defRPr sz="1500"/>
            </a:lvl3pPr>
            <a:lvl4pPr marL="1274394" indent="0">
              <a:buNone/>
              <a:defRPr sz="1300"/>
            </a:lvl4pPr>
            <a:lvl5pPr marL="1699191" indent="0">
              <a:buNone/>
              <a:defRPr sz="1300"/>
            </a:lvl5pPr>
            <a:lvl6pPr marL="2123990" indent="0">
              <a:buNone/>
              <a:defRPr sz="1300"/>
            </a:lvl6pPr>
            <a:lvl7pPr marL="2548787" indent="0">
              <a:buNone/>
              <a:defRPr sz="1300"/>
            </a:lvl7pPr>
            <a:lvl8pPr marL="2973585" indent="0">
              <a:buNone/>
              <a:defRPr sz="1300"/>
            </a:lvl8pPr>
            <a:lvl9pPr marL="3398383" indent="0">
              <a:buNone/>
              <a:defRPr sz="13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AFCC95-D1EB-44DA-AF4D-2ECC52E543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882782-3D3F-43EB-A817-4BC7D7470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D5CCFD-29E4-4606-B672-F254BD9A40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588AB80-69BE-4868-AADC-829A70931584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64169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120899" y="9298198"/>
            <a:ext cx="10017501" cy="26299215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1273926" y="9298198"/>
            <a:ext cx="10017501" cy="26299215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02CB53-475B-4C0B-BA57-B49EF51CFE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B2D2CC-07A5-4CC1-92DA-404F254C88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E555CB4-34D3-431C-8885-0B0C6832B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34487E4-3B59-4BA1-A0AE-9C1951FEBEAF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78763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20900" y="8920439"/>
            <a:ext cx="9901741" cy="371787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4798" indent="0">
              <a:buNone/>
              <a:defRPr sz="1900" b="1"/>
            </a:lvl2pPr>
            <a:lvl3pPr marL="849596" indent="0">
              <a:buNone/>
              <a:defRPr sz="1600" b="1"/>
            </a:lvl3pPr>
            <a:lvl4pPr marL="1274394" indent="0">
              <a:buNone/>
              <a:defRPr sz="1500" b="1"/>
            </a:lvl4pPr>
            <a:lvl5pPr marL="1699191" indent="0">
              <a:buNone/>
              <a:defRPr sz="1500" b="1"/>
            </a:lvl5pPr>
            <a:lvl6pPr marL="2123990" indent="0">
              <a:buNone/>
              <a:defRPr sz="1500" b="1"/>
            </a:lvl6pPr>
            <a:lvl7pPr marL="2548787" indent="0">
              <a:buNone/>
              <a:defRPr sz="1500" b="1"/>
            </a:lvl7pPr>
            <a:lvl8pPr marL="2973585" indent="0">
              <a:buNone/>
              <a:defRPr sz="1500" b="1"/>
            </a:lvl8pPr>
            <a:lvl9pPr marL="3398383" indent="0">
              <a:buNone/>
              <a:defRPr sz="15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120900" y="12638315"/>
            <a:ext cx="9901741" cy="2295910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11385451" y="8920439"/>
            <a:ext cx="9905976" cy="371787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4798" indent="0">
              <a:buNone/>
              <a:defRPr sz="1900" b="1"/>
            </a:lvl2pPr>
            <a:lvl3pPr marL="849596" indent="0">
              <a:buNone/>
              <a:defRPr sz="1600" b="1"/>
            </a:lvl3pPr>
            <a:lvl4pPr marL="1274394" indent="0">
              <a:buNone/>
              <a:defRPr sz="1500" b="1"/>
            </a:lvl4pPr>
            <a:lvl5pPr marL="1699191" indent="0">
              <a:buNone/>
              <a:defRPr sz="1500" b="1"/>
            </a:lvl5pPr>
            <a:lvl6pPr marL="2123990" indent="0">
              <a:buNone/>
              <a:defRPr sz="1500" b="1"/>
            </a:lvl6pPr>
            <a:lvl7pPr marL="2548787" indent="0">
              <a:buNone/>
              <a:defRPr sz="1500" b="1"/>
            </a:lvl7pPr>
            <a:lvl8pPr marL="2973585" indent="0">
              <a:buNone/>
              <a:defRPr sz="1500" b="1"/>
            </a:lvl8pPr>
            <a:lvl9pPr marL="3398383" indent="0">
              <a:buNone/>
              <a:defRPr sz="15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11385451" y="12638315"/>
            <a:ext cx="9905976" cy="22959101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3128B4-9ED8-4E24-8885-B02DB3E50A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1F58177-3720-4B2F-ABAA-99AA2F7EBA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07C8F73-37ED-48E7-81AA-5A55612A77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6281BB5-7992-4D00-A4A9-02E557FB6AA0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91178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2C0BFC4-7B26-4FDC-B86C-7423D1EC9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09857C-536D-465D-8E13-C652232E12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C71735-C4BA-4A67-8534-073F0DE2F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BD294C3-1933-49AF-9D79-EA955159837B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40957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469E319-639F-4F45-8F8F-B8F79056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572EE84-112E-4CA1-B8F5-C058808ECA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DAA822-257D-4954-BDF9-B82E677BB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B3366C4-E3A8-4F3C-9FA0-022941D317F3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54506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20900" y="1586601"/>
            <a:ext cx="7373367" cy="675226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762493" y="1586602"/>
            <a:ext cx="12528935" cy="3401081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20900" y="8338862"/>
            <a:ext cx="7373367" cy="27258553"/>
          </a:xfrm>
        </p:spPr>
        <p:txBody>
          <a:bodyPr/>
          <a:lstStyle>
            <a:lvl1pPr marL="0" indent="0">
              <a:buNone/>
              <a:defRPr sz="1300"/>
            </a:lvl1pPr>
            <a:lvl2pPr marL="424798" indent="0">
              <a:buNone/>
              <a:defRPr sz="1100"/>
            </a:lvl2pPr>
            <a:lvl3pPr marL="849596" indent="0">
              <a:buNone/>
              <a:defRPr sz="900"/>
            </a:lvl3pPr>
            <a:lvl4pPr marL="1274394" indent="0">
              <a:buNone/>
              <a:defRPr sz="900"/>
            </a:lvl4pPr>
            <a:lvl5pPr marL="1699191" indent="0">
              <a:buNone/>
              <a:defRPr sz="900"/>
            </a:lvl5pPr>
            <a:lvl6pPr marL="2123990" indent="0">
              <a:buNone/>
              <a:defRPr sz="900"/>
            </a:lvl6pPr>
            <a:lvl7pPr marL="2548787" indent="0">
              <a:buNone/>
              <a:defRPr sz="900"/>
            </a:lvl7pPr>
            <a:lvl8pPr marL="2973585" indent="0">
              <a:buNone/>
              <a:defRPr sz="900"/>
            </a:lvl8pPr>
            <a:lvl9pPr marL="3398383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B751EB-05E9-4D17-B618-D5F4321BC1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87625C-62F1-45E3-B211-FEB6E7F221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B02A3F6-C43D-4445-A577-C7C1DACAA4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FA6DC091-AF77-4AA5-AD00-7D97F4CE5840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95465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93246" y="27894600"/>
            <a:ext cx="13446548" cy="329267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4393246" y="3561500"/>
            <a:ext cx="13446548" cy="23909655"/>
          </a:xfrm>
        </p:spPr>
        <p:txBody>
          <a:bodyPr/>
          <a:lstStyle>
            <a:lvl1pPr marL="0" indent="0">
              <a:buNone/>
              <a:defRPr sz="3000"/>
            </a:lvl1pPr>
            <a:lvl2pPr marL="424798" indent="0">
              <a:buNone/>
              <a:defRPr sz="2600"/>
            </a:lvl2pPr>
            <a:lvl3pPr marL="849596" indent="0">
              <a:buNone/>
              <a:defRPr sz="2300"/>
            </a:lvl3pPr>
            <a:lvl4pPr marL="1274394" indent="0">
              <a:buNone/>
              <a:defRPr sz="1900"/>
            </a:lvl4pPr>
            <a:lvl5pPr marL="1699191" indent="0">
              <a:buNone/>
              <a:defRPr sz="1900"/>
            </a:lvl5pPr>
            <a:lvl6pPr marL="2123990" indent="0">
              <a:buNone/>
              <a:defRPr sz="1900"/>
            </a:lvl6pPr>
            <a:lvl7pPr marL="2548787" indent="0">
              <a:buNone/>
              <a:defRPr sz="1900"/>
            </a:lvl7pPr>
            <a:lvl8pPr marL="2973585" indent="0">
              <a:buNone/>
              <a:defRPr sz="1900"/>
            </a:lvl8pPr>
            <a:lvl9pPr marL="3398383" indent="0">
              <a:buNone/>
              <a:defRPr sz="19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393246" y="31187273"/>
            <a:ext cx="13446548" cy="4677212"/>
          </a:xfrm>
        </p:spPr>
        <p:txBody>
          <a:bodyPr/>
          <a:lstStyle>
            <a:lvl1pPr marL="0" indent="0">
              <a:buNone/>
              <a:defRPr sz="1300"/>
            </a:lvl1pPr>
            <a:lvl2pPr marL="424798" indent="0">
              <a:buNone/>
              <a:defRPr sz="1100"/>
            </a:lvl2pPr>
            <a:lvl3pPr marL="849596" indent="0">
              <a:buNone/>
              <a:defRPr sz="900"/>
            </a:lvl3pPr>
            <a:lvl4pPr marL="1274394" indent="0">
              <a:buNone/>
              <a:defRPr sz="900"/>
            </a:lvl4pPr>
            <a:lvl5pPr marL="1699191" indent="0">
              <a:buNone/>
              <a:defRPr sz="900"/>
            </a:lvl5pPr>
            <a:lvl6pPr marL="2123990" indent="0">
              <a:buNone/>
              <a:defRPr sz="900"/>
            </a:lvl6pPr>
            <a:lvl7pPr marL="2548787" indent="0">
              <a:buNone/>
              <a:defRPr sz="900"/>
            </a:lvl7pPr>
            <a:lvl8pPr marL="2973585" indent="0">
              <a:buNone/>
              <a:defRPr sz="900"/>
            </a:lvl8pPr>
            <a:lvl9pPr marL="3398383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FAB552-765F-4B5C-8636-F872376EBE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F5E4C6-0FD5-4C8A-960B-0D1B72360B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AF13A56-CBDD-435A-B73D-B22999A057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062325" y="36290250"/>
            <a:ext cx="5229225" cy="27670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0794849-016D-43B8-9DD0-0546FA242013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22331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05F520-561A-4DFD-B29E-7917CF4B4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1595438"/>
            <a:ext cx="20170775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24970" tIns="162485" rIns="324970" bIns="1624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9BC95F-1727-4FBB-AFFB-00E8B54606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20775" y="9297988"/>
            <a:ext cx="20170775" cy="262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24970" tIns="162485" rIns="324970" bIns="162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 på bakgrundstexten</a:t>
            </a:r>
          </a:p>
          <a:p>
            <a:pPr lvl="1"/>
            <a:r>
              <a:rPr lang="sv-SE" altLang="en-US"/>
              <a:t>Nivå två</a:t>
            </a:r>
          </a:p>
          <a:p>
            <a:pPr lvl="2"/>
            <a:r>
              <a:rPr lang="sv-SE" altLang="en-US"/>
              <a:t>Nivå tre</a:t>
            </a:r>
          </a:p>
          <a:p>
            <a:pPr lvl="3"/>
            <a:r>
              <a:rPr lang="sv-SE" altLang="en-US"/>
              <a:t>Nivå fyra</a:t>
            </a:r>
          </a:p>
          <a:p>
            <a:pPr lvl="4"/>
            <a:r>
              <a:rPr lang="sv-SE" altLang="en-US"/>
              <a:t>Nivå fem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ACCE8F1-2F35-42A7-9742-792BC1B7ED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20775" y="36290250"/>
            <a:ext cx="5229225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24970" tIns="162485" rIns="324970" bIns="1624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5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31CADC-1DA1-4747-8D25-9A4C3AA88D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58100" y="36290250"/>
            <a:ext cx="7096125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24970" tIns="162485" rIns="324970" bIns="16248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5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3248025" rtl="0" eaLnBrk="0" fontAlgn="base" hangingPunct="0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3248025" rtl="0" eaLnBrk="0" fontAlgn="base" hangingPunct="0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248025" rtl="0" eaLnBrk="0" fontAlgn="base" hangingPunct="0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248025" rtl="0" eaLnBrk="0" fontAlgn="base" hangingPunct="0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248025" rtl="0" eaLnBrk="0" fontAlgn="base" hangingPunct="0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24798" algn="ctr" defTabSz="3249409" rtl="0" fontAlgn="base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Arial" charset="0"/>
        </a:defRPr>
      </a:lvl6pPr>
      <a:lvl7pPr marL="849596" algn="ctr" defTabSz="3249409" rtl="0" fontAlgn="base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Arial" charset="0"/>
        </a:defRPr>
      </a:lvl7pPr>
      <a:lvl8pPr marL="1274394" algn="ctr" defTabSz="3249409" rtl="0" fontAlgn="base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Arial" charset="0"/>
        </a:defRPr>
      </a:lvl8pPr>
      <a:lvl9pPr marL="1699191" algn="ctr" defTabSz="3249409" rtl="0" fontAlgn="base">
        <a:spcBef>
          <a:spcPct val="0"/>
        </a:spcBef>
        <a:spcAft>
          <a:spcPct val="0"/>
        </a:spcAft>
        <a:defRPr sz="15600">
          <a:solidFill>
            <a:schemeClr val="tx2"/>
          </a:solidFill>
          <a:latin typeface="Arial" charset="0"/>
        </a:defRPr>
      </a:lvl9pPr>
    </p:titleStyle>
    <p:bodyStyle>
      <a:lvl1pPr marL="1217613" indent="-1217613" algn="l" defTabSz="3248025" rtl="0" eaLnBrk="0" fontAlgn="base" hangingPunct="0">
        <a:spcBef>
          <a:spcPct val="20000"/>
        </a:spcBef>
        <a:spcAft>
          <a:spcPct val="0"/>
        </a:spcAft>
        <a:buChar char="•"/>
        <a:defRPr sz="11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2638425" indent="-1012825" algn="l" defTabSz="3248025" rtl="0" eaLnBrk="0" fontAlgn="base" hangingPunct="0">
        <a:spcBef>
          <a:spcPct val="20000"/>
        </a:spcBef>
        <a:spcAft>
          <a:spcPct val="0"/>
        </a:spcAft>
        <a:buChar char="–"/>
        <a:defRPr sz="10000">
          <a:solidFill>
            <a:schemeClr val="tx1"/>
          </a:solidFill>
          <a:latin typeface="+mn-lt"/>
          <a:ea typeface="ＭＳ Ｐゴシック" charset="0"/>
        </a:defRPr>
      </a:lvl2pPr>
      <a:lvl3pPr marL="4060825" indent="-811213" algn="l" defTabSz="3248025" rtl="0" eaLnBrk="0" fontAlgn="base" hangingPunct="0">
        <a:spcBef>
          <a:spcPct val="20000"/>
        </a:spcBef>
        <a:spcAft>
          <a:spcPct val="0"/>
        </a:spcAft>
        <a:buChar char="•"/>
        <a:defRPr sz="8600">
          <a:solidFill>
            <a:schemeClr val="tx1"/>
          </a:solidFill>
          <a:latin typeface="+mn-lt"/>
          <a:ea typeface="ＭＳ Ｐゴシック" charset="0"/>
        </a:defRPr>
      </a:lvl3pPr>
      <a:lvl4pPr marL="5686425" indent="-811213" algn="l" defTabSz="3248025" rtl="0" eaLnBrk="0" fontAlgn="base" hangingPunct="0">
        <a:spcBef>
          <a:spcPct val="20000"/>
        </a:spcBef>
        <a:spcAft>
          <a:spcPct val="0"/>
        </a:spcAft>
        <a:buChar char="–"/>
        <a:defRPr sz="7200">
          <a:solidFill>
            <a:schemeClr val="tx1"/>
          </a:solidFill>
          <a:latin typeface="+mn-lt"/>
          <a:ea typeface="ＭＳ Ｐゴシック" charset="0"/>
        </a:defRPr>
      </a:lvl4pPr>
      <a:lvl5pPr marL="7310438" indent="-811213" algn="l" defTabSz="3248025" rtl="0" eaLnBrk="0" fontAlgn="base" hangingPunct="0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  <a:ea typeface="ＭＳ Ｐゴシック" charset="0"/>
        </a:defRPr>
      </a:lvl5pPr>
      <a:lvl6pPr marL="7736337" indent="-812722" algn="l" defTabSz="324940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6pPr>
      <a:lvl7pPr marL="8161135" indent="-812722" algn="l" defTabSz="324940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7pPr>
      <a:lvl8pPr marL="8585933" indent="-812722" algn="l" defTabSz="324940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8pPr>
      <a:lvl9pPr marL="9010730" indent="-812722" algn="l" defTabSz="3249409" rtl="0" fontAlgn="base">
        <a:spcBef>
          <a:spcPct val="20000"/>
        </a:spcBef>
        <a:spcAft>
          <a:spcPct val="0"/>
        </a:spcAft>
        <a:buChar char="»"/>
        <a:defRPr sz="7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8495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4798" algn="l" defTabSz="8495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49596" algn="l" defTabSz="8495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4394" algn="l" defTabSz="8495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191" algn="l" defTabSz="8495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3990" algn="l" defTabSz="8495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48787" algn="l" defTabSz="8495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73585" algn="l" defTabSz="8495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98383" algn="l" defTabSz="8495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0"/>
            <a:ext cx="22412325" cy="555694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0"/>
            <a:ext cx="22412325" cy="5724644"/>
          </a:xfrm>
          <a:prstGeom prst="rect">
            <a:avLst/>
          </a:prstGeom>
          <a:gradFill>
            <a:gsLst>
              <a:gs pos="73000">
                <a:srgbClr val="FF9900"/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0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“</a:t>
            </a:r>
            <a:r>
              <a:rPr lang="en-GB" sz="8800" b="1" u="sng" dirty="0">
                <a:solidFill>
                  <a:prstClr val="black"/>
                </a:solidFill>
                <a:latin typeface="Calibri" panose="020F0502020204030204"/>
                <a:ea typeface="+mn-ea"/>
              </a:rPr>
              <a:t>Show me your meds, please?</a:t>
            </a:r>
            <a:r>
              <a:rPr lang="en-GB" sz="88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”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72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A simple question enhancing patient centred care, reducing risks, costs and environmental impact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Gompertz D, Lead Complex Care GP, South Somerset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deborah.gompertz@ydh.nhs.uk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Clegg I, PCN Clinical Pharmacist, South Somerset  ianclegg@nhs.net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800" b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14463" r="8990" b="1818"/>
          <a:stretch/>
        </p:blipFill>
        <p:spPr>
          <a:xfrm>
            <a:off x="10126042" y="20644792"/>
            <a:ext cx="12025336" cy="189141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" name="TextBox 43"/>
          <p:cNvSpPr txBox="1"/>
          <p:nvPr/>
        </p:nvSpPr>
        <p:spPr>
          <a:xfrm>
            <a:off x="188938" y="30048690"/>
            <a:ext cx="9590897" cy="95102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Learning points:</a:t>
            </a:r>
          </a:p>
          <a:p>
            <a:pPr marL="514350" marR="0" lvl="0" indent="-5143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Holistic medication</a:t>
            </a:r>
            <a:r>
              <a:rPr lang="en-GB" sz="3400" kern="0" noProof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3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reviews provide insight to patient priorities and cognition, </a:t>
            </a:r>
            <a:r>
              <a:rPr lang="en-GB" sz="3400" noProof="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3400" dirty="0">
                <a:latin typeface="Calibri" panose="020F0502020204030204" pitchFamily="34" charset="0"/>
                <a:cs typeface="Calibri" panose="020F0502020204030204" pitchFamily="34" charset="0"/>
              </a:rPr>
              <a:t>should be considered as one piece of the jigsaw of a holistic patient assessment.</a:t>
            </a:r>
            <a:endParaRPr kumimoji="0" lang="en-GB" sz="3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3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2) One question…. leads to: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kern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kumimoji="0" lang="en-GB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Saving</a:t>
            </a:r>
            <a:r>
              <a:rPr kumimoji="0" lang="en-GB" sz="3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NHS</a:t>
            </a:r>
            <a:r>
              <a:rPr kumimoji="0" lang="en-GB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resources, 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kern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Beneficial environmental impact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kern="0" noProof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</a:t>
            </a:r>
            <a:r>
              <a:rPr kumimoji="0" lang="en-GB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Reduce</a:t>
            </a:r>
            <a:r>
              <a:rPr kumimoji="0" lang="en-GB" sz="3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risk of incorrectly taken medication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400" kern="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400" kern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3) Pivotal trusting</a:t>
            </a:r>
            <a:r>
              <a:rPr kumimoji="0" lang="en-GB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relationships within community 		teams 	who share the same ethos around person 	centred care.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400" kern="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4)</a:t>
            </a:r>
            <a:r>
              <a:rPr kumimoji="0" lang="en-GB" sz="3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National/international adoption </a:t>
            </a:r>
            <a:r>
              <a:rPr lang="en-GB" sz="3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have an 	enormous impact on wellbeing for patients and 	the environment.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430298" y="6027872"/>
            <a:ext cx="9720915" cy="741741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400" b="1" u="sng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Medicines Impact; England:</a:t>
            </a:r>
          </a:p>
          <a:p>
            <a:pPr marL="311262" indent="-311262" algn="just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25% of yearly NHS CO2 emissions</a:t>
            </a:r>
          </a:p>
          <a:p>
            <a:pPr marL="311262" marR="0" lvl="0" indent="-311262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4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£300 million not taken each year.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Solution in South</a:t>
            </a:r>
            <a:r>
              <a:rPr kumimoji="0" lang="en-US" sz="3400" b="1" i="0" u="sng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Somerset</a:t>
            </a:r>
            <a:r>
              <a:rPr kumimoji="0" lang="en-US" sz="3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3400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Complex Care GP team</a:t>
            </a:r>
            <a:r>
              <a:rPr kumimoji="0" lang="en-US" sz="3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3400" kern="0" noProof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noticed that often </a:t>
            </a:r>
            <a:r>
              <a:rPr lang="en-US" sz="3400" kern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medicine adherence was only reliably detected by looking at peoples’ medication stocks at home.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400" kern="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Asking: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kern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“Can you show me your meds… please?”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Identified that 1 in 4 people</a:t>
            </a:r>
            <a:r>
              <a:rPr kumimoji="0" lang="en-US" sz="3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visited were non-adherent.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220440" y="22740804"/>
            <a:ext cx="9590897" cy="68941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Pharmacy Team Roles:</a:t>
            </a:r>
          </a:p>
          <a:p>
            <a:pPr marL="311262" marR="0" lvl="0" indent="-311262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Shared decision making</a:t>
            </a:r>
            <a:r>
              <a:rPr kumimoji="0" lang="en-GB" sz="3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 patient.</a:t>
            </a:r>
          </a:p>
          <a:p>
            <a:pPr marL="311262" marR="0" lvl="0" indent="-311262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11262" indent="-311262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GB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Regime </a:t>
            </a:r>
            <a:r>
              <a:rPr lang="en-GB" sz="3400" kern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simplification to aid compliance and reduce wastage</a:t>
            </a:r>
          </a:p>
          <a:p>
            <a:pPr marL="311262" marR="0" lvl="0" indent="-311262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11262" marR="0" lvl="0" indent="-311262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Suggest cost effective and novel solutions to the varied medication problems that were encountered.</a:t>
            </a:r>
          </a:p>
          <a:p>
            <a:pPr marL="311262" marR="0" lvl="0" indent="-311262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11262" marR="0" lvl="0" indent="-311262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Two way information conduit between local community pharmacies</a:t>
            </a:r>
            <a:r>
              <a:rPr kumimoji="0" lang="en-GB" sz="3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the wider healthcare team.</a:t>
            </a:r>
            <a:endParaRPr kumimoji="0" lang="en-GB" sz="3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430297" y="14157675"/>
            <a:ext cx="9720915" cy="584775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u="sng" kern="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</a:t>
            </a:r>
            <a:r>
              <a:rPr kumimoji="0" lang="en-GB" sz="34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hallenges</a:t>
            </a:r>
            <a:r>
              <a:rPr kumimoji="0" lang="en-GB" sz="3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R="0" lvl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Reassurance needed</a:t>
            </a:r>
            <a:r>
              <a:rPr kumimoji="0" lang="en-GB" sz="3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that reducing medication is not </a:t>
            </a:r>
            <a:r>
              <a:rPr kumimoji="0" lang="en-GB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withdrawing</a:t>
            </a:r>
            <a:r>
              <a:rPr kumimoji="0" lang="en-GB" sz="3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medical care</a:t>
            </a:r>
            <a:r>
              <a:rPr kumimoji="0" lang="en-GB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R="0" lvl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Avoiding increased clinical workload…</a:t>
            </a:r>
            <a:r>
              <a:rPr kumimoji="0" lang="en-GB" sz="3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by:</a:t>
            </a:r>
          </a:p>
          <a:p>
            <a:pPr marR="0" lvl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3400" kern="0" baseline="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marR="0" lvl="0" indent="-5143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GB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Fund extra pharmacy support through financial savings? </a:t>
            </a:r>
          </a:p>
          <a:p>
            <a:pPr marL="514350" marR="0" lvl="0" indent="-5143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GB" sz="3400" kern="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Reallocation of resources from low</a:t>
            </a:r>
            <a:r>
              <a:rPr kumimoji="0" lang="en-GB" sz="3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impact </a:t>
            </a:r>
            <a:r>
              <a:rPr kumimoji="0" lang="en-GB" sz="3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routine, high volume medication review</a:t>
            </a:r>
            <a:r>
              <a:rPr kumimoji="0" lang="en-GB" sz="3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to targeted reviews?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17" name="Picture 93">
            <a:extLst>
              <a:ext uri="{FF2B5EF4-FFF2-40B4-BE49-F238E27FC236}">
                <a16:creationId xmlns:a16="http://schemas.microsoft.com/office/drawing/2014/main" id="{16A6E3C3-4CE6-79F3-7524-A601D597C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045200"/>
            <a:ext cx="11658600" cy="16344900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49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6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Words>321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Standardformgivning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Andersson</dc:creator>
  <cp:lastModifiedBy>Hannah Mcelroy</cp:lastModifiedBy>
  <cp:revision>56</cp:revision>
  <cp:lastPrinted>2017-07-24T10:57:46Z</cp:lastPrinted>
  <dcterms:created xsi:type="dcterms:W3CDTF">2017-07-24T06:58:51Z</dcterms:created>
  <dcterms:modified xsi:type="dcterms:W3CDTF">2022-07-09T13:38:03Z</dcterms:modified>
</cp:coreProperties>
</file>